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371" r:id="rId3"/>
    <p:sldId id="372" r:id="rId4"/>
    <p:sldId id="373" r:id="rId5"/>
    <p:sldId id="268" r:id="rId6"/>
    <p:sldId id="366" r:id="rId7"/>
    <p:sldId id="369" r:id="rId8"/>
  </p:sldIdLst>
  <p:sldSz cx="12192000" cy="6858000"/>
  <p:notesSz cx="6881813" cy="96615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3" d="100"/>
          <a:sy n="83" d="100"/>
        </p:scale>
        <p:origin x="258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4CD23DF2-2E06-4161-9C53-0ACAB7E6F0CA}" type="datetimeFigureOut">
              <a:rPr lang="pl-PL" smtClean="0"/>
              <a:t>01.02.2023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183" y="4649609"/>
            <a:ext cx="5505450" cy="3804226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176773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8103" y="9176773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278AB6E2-5AD0-489F-9C8E-8F9719CBA6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75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3AF131-46EF-4AEE-B263-49CC42DE2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88DD69-23C9-426E-B64B-74A34F69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E3EBCC-D552-4371-B8A3-8C6B40DC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BF16-5189-4820-9EE3-AE9BC2602742}" type="datetime1">
              <a:rPr lang="pl-PL" smtClean="0"/>
              <a:t>01.02.2023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492CA6-BDC1-478B-9DE6-73C08E12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1B7198-34F3-4BB0-83C4-131128BFE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12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77298C-FFAD-48EB-B10F-A18513B2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7D7F424-2E04-4233-9531-C30CC1B80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94467E-4B7C-4F3B-A192-0311CCF5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A323-4406-4C27-9F8B-F9C486311F00}" type="datetime1">
              <a:rPr lang="pl-PL" smtClean="0"/>
              <a:t>01.02.2023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5D0BB9-ECCA-47AF-93D2-6D28FE1F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3FACC5-B8E5-4CC8-BFC8-08061397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86266E4-DAF0-468B-B17A-8C33A7271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24619D8-56BD-49AE-AFBC-376C8130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2A1C9B-D829-4FD5-8716-932EBBFA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9063-F68F-4876-A3DB-CA84B03CBA6F}" type="datetime1">
              <a:rPr lang="pl-PL" smtClean="0"/>
              <a:t>01.02.2023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49A3F5-ABCD-4F30-AE27-A3320740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594594-EBA9-4FEF-85FC-3ECFA9B0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584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21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30D2E-1626-4A3F-B12A-40408605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1E99F-A057-443B-B2E6-B6B50629A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D4FD64-9343-47CE-AF82-804A9252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0FE2-875C-4C46-9D57-29717218BDD6}" type="datetime1">
              <a:rPr lang="pl-PL" smtClean="0"/>
              <a:t>01.02.2023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CFC696-64C0-400B-8D05-2A8BF35F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7E7D7D-5BFE-411E-B560-B44D40C6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7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1F9FCC-0F90-4876-B904-9D1BDF3D6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06E904-127A-4479-B507-330026A6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1103AC-FF6C-461C-AD21-88098A2C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B80C-875B-4CD9-AC2F-415C4E01A7D3}" type="datetime1">
              <a:rPr lang="pl-PL" smtClean="0"/>
              <a:t>01.02.2023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E9C12-DD8E-4A19-9C44-5FE27010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422DE5-842C-4DF5-8A44-18E15C90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02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71463-608E-4080-8F3B-CC67EE99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A7DED5-603B-4F1E-B108-E89B5C5B7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4444F91-036C-433F-8077-3B02C5D1A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72CCDC-8174-468E-90C3-57EAF63A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556-6C30-4592-B076-5C3CE1661BA2}" type="datetime1">
              <a:rPr lang="pl-PL" smtClean="0"/>
              <a:t>01.02.2023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F42B2A7-6DB3-427A-8B3D-5BDDA210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E8C04B-59A8-4BB6-944E-4DC50A43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7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3B4B4D-4AAE-4C13-B5BB-F460283EF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1B5ED4-8F29-42E6-9D41-5DC1D652C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ABD8229-DF77-43D1-8CC9-2824FE66F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62C976A-36FA-46F4-953F-7EC456A87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9D583E-F05E-449F-950E-E461B794C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863D0D-ED8F-4034-97F2-78A8FD0D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073F-2E62-43BF-A17A-938FC908CCB7}" type="datetime1">
              <a:rPr lang="pl-PL" smtClean="0"/>
              <a:t>01.02.2023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361E852-1B4C-42CB-8B7D-BD37F0F9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6E4FEA1-DF94-4634-ACEA-A64DDED3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32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5C6B3A-3126-4C97-90FF-AE37DF68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D647CC5-2411-4FF2-A835-2E6A24D3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D62F-DAD4-4EA2-BCC3-E0CEC971D1A1}" type="datetime1">
              <a:rPr lang="pl-PL" smtClean="0"/>
              <a:t>01.02.2023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97CDB7D-4737-498D-B92E-089DF366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0E7BB-74DC-4D69-ABD6-6E288BC8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C03C0E-DC0C-4786-9A33-146EAFEF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E82B-2E2C-4C29-B248-5A7F6BB5CFE7}" type="datetime1">
              <a:rPr lang="pl-PL" smtClean="0"/>
              <a:t>01.02.2023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6A73EAF-F9AB-4569-B249-2F2BE052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C276E68-CA0A-4465-B4DE-486B7B99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21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3E40F3-CCCA-4EF9-B680-334097AE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8762C2-476F-401E-9384-2EB23C718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A75AA9-915E-44A8-A681-8F3B34472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454E89-FA34-4C63-945F-3AC9BC8A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B9F-8E5A-4A84-89E2-C0F8019DC49D}" type="datetime1">
              <a:rPr lang="pl-PL" smtClean="0"/>
              <a:t>01.02.2023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2A4707-757D-42B2-8986-8E79C681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6462CF-B436-4A5C-AC94-7F5ACA80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9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54060-6A7A-4C1D-B1D1-6BE1500B8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D4DB490-1AA0-4FFE-A577-5AC64BD24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39093F-BA4B-4312-9CBF-6F1E54FE0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482B9E-72D3-49F9-A0D2-08DE1AE5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3B8A-D5BF-424C-B952-7D0D7E671772}" type="datetime1">
              <a:rPr lang="pl-PL" smtClean="0"/>
              <a:t>01.02.2023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F9FB2E-CC05-4B0A-9ECD-DB8F1547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F40A9A-34F7-4E8C-93D4-54875D29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15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FF33028-8376-4A66-9969-999F7526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70FD83-D484-4FC7-8B71-F4A1B2BF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3B8DC6-9497-427D-BAA8-19B5F64EE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64215-6AAB-4E5A-B4D1-1F2735CBFE46}" type="datetime1">
              <a:rPr lang="pl-PL" smtClean="0"/>
              <a:t>01.02.2023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BD082E-A789-425D-A9EB-83E8879B0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345219-04C2-4820-AECC-C0FC8DD1F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6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mailto:sekretariat@psorw.p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388" y="1"/>
            <a:ext cx="1635611" cy="156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327" y="123967"/>
            <a:ext cx="1038060" cy="557287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F962036-88F4-4DFE-8252-22B8C25CB371}"/>
              </a:ext>
            </a:extLst>
          </p:cNvPr>
          <p:cNvSpPr txBox="1"/>
          <p:nvPr/>
        </p:nvSpPr>
        <p:spPr>
          <a:xfrm>
            <a:off x="2799722" y="218550"/>
            <a:ext cx="6202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INFORMACJA DLA ZGŁASZAJĄCYCH</a:t>
            </a:r>
          </a:p>
          <a:p>
            <a:pPr algn="ctr"/>
            <a:r>
              <a:rPr lang="pl-PL" sz="2400" dirty="0"/>
              <a:t>MIEJSCE CIEKAWE do Sieci Najciekawszych  Wsi</a:t>
            </a:r>
            <a:endParaRPr lang="pl-PL" sz="2400" b="1" dirty="0">
              <a:solidFill>
                <a:srgbClr val="C00000"/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8BD797-DE6A-47EF-852A-A1502307DC0F}"/>
              </a:ext>
            </a:extLst>
          </p:cNvPr>
          <p:cNvSpPr txBox="1"/>
          <p:nvPr/>
        </p:nvSpPr>
        <p:spPr>
          <a:xfrm>
            <a:off x="6096000" y="1925023"/>
            <a:ext cx="58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44718BF-18EF-48C8-8E6A-D2E112BE3ECF}"/>
              </a:ext>
            </a:extLst>
          </p:cNvPr>
          <p:cNvSpPr txBox="1"/>
          <p:nvPr/>
        </p:nvSpPr>
        <p:spPr>
          <a:xfrm>
            <a:off x="0" y="1049547"/>
            <a:ext cx="9001740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Ciekawe 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obiekty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A4BDA17-6049-4215-B2E9-5D6C67B1B723}"/>
              </a:ext>
            </a:extLst>
          </p:cNvPr>
          <p:cNvSpPr txBox="1"/>
          <p:nvPr/>
        </p:nvSpPr>
        <p:spPr>
          <a:xfrm>
            <a:off x="729498" y="1449736"/>
            <a:ext cx="107330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poznawczo najcenniejsze, o olbrzymim potencjale narracji o obszarach wiejskich - dowodzą ich wartości i znaczenia;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różnorodne co do swej natury, są  fragmentem wsi lub leżą poza nią (także w granicach administracyjnych miast, gdy genezą, bądź swym charakterem, prezentują walory / potencjał obszarów wiejskich);</a:t>
            </a: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pl-PL" altLang="pl-PL" sz="2000" dirty="0"/>
              <a:t>udostępnione do zwiedzania lub pobytu.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5406AB9-DACC-4A7A-B7B7-C5DA97AA20B8}"/>
              </a:ext>
            </a:extLst>
          </p:cNvPr>
          <p:cNvSpPr txBox="1"/>
          <p:nvPr/>
        </p:nvSpPr>
        <p:spPr>
          <a:xfrm>
            <a:off x="729498" y="3409484"/>
            <a:ext cx="111505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Powiązanie takich miejsc z Siecią Najciekawszych Wsi (SNW):</a:t>
            </a:r>
          </a:p>
          <a:p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podkreśla ich rangę jako lokalnych lub regionalnych wyróżników obszarów wiejskich,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oznacza, że wartość danego miejsca oraz  jakość jego oferty są gwarancją satysfakcjonującego zwiedzania / pobytu,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stanowi rekomendację, że dane miejsce warto, a nawet należy odwiedzić.</a:t>
            </a:r>
            <a:endParaRPr lang="pl-PL" sz="2000" b="1" dirty="0">
              <a:solidFill>
                <a:srgbClr val="C00000"/>
              </a:solidFill>
            </a:endParaRPr>
          </a:p>
        </p:txBody>
      </p:sp>
      <p:sp>
        <p:nvSpPr>
          <p:cNvPr id="15" name="pole tekstowe 1">
            <a:extLst>
              <a:ext uri="{FF2B5EF4-FFF2-40B4-BE49-F238E27FC236}">
                <a16:creationId xmlns:a16="http://schemas.microsoft.com/office/drawing/2014/main" id="{DD2E7F39-D070-4D2C-960A-F9B46089E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98" y="5183327"/>
            <a:ext cx="1089873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STATUSU MIEJSCA CIEKAWEGO</a:t>
            </a:r>
          </a:p>
          <a:p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Sformułowano 5 kryteriów, które winien spełnić obiekt zgłaszany do SNW.</a:t>
            </a:r>
          </a:p>
          <a:p>
            <a:pPr algn="ctr"/>
            <a:r>
              <a:rPr lang="pl-PL" altLang="pl-P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Rolą formularza zgłoszeniowego jest wykazanie, że kryteria te są spełniane. 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A8AB02A-E631-46C0-98E8-E1B06EB1853E}"/>
              </a:ext>
            </a:extLst>
          </p:cNvPr>
          <p:cNvSpPr txBox="1"/>
          <p:nvPr/>
        </p:nvSpPr>
        <p:spPr>
          <a:xfrm>
            <a:off x="656830" y="6395479"/>
            <a:ext cx="10765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</a:rPr>
              <a:t>Informację dla Zgłaszających i Formularz Zgłoszenia Miejsca Ciekawego  opracował Ryszard Wilczyński</a:t>
            </a:r>
          </a:p>
        </p:txBody>
      </p:sp>
    </p:spTree>
    <p:extLst>
      <p:ext uri="{BB962C8B-B14F-4D97-AF65-F5344CB8AC3E}">
        <p14:creationId xmlns:p14="http://schemas.microsoft.com/office/powerpoint/2010/main" val="414727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C7EB25AD-8067-44CF-8917-D07253ED4D0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3" name="Obraz 29">
            <a:extLst>
              <a:ext uri="{FF2B5EF4-FFF2-40B4-BE49-F238E27FC236}">
                <a16:creationId xmlns:a16="http://schemas.microsoft.com/office/drawing/2014/main" id="{B1EC7833-356C-4F96-AD92-02BC7C30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85" y="79281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pole tekstowe 1">
            <a:extLst>
              <a:ext uri="{FF2B5EF4-FFF2-40B4-BE49-F238E27FC236}">
                <a16:creationId xmlns:a16="http://schemas.microsoft.com/office/drawing/2014/main" id="{64882B62-6A75-43BC-BDEC-0CF8CC93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04" y="1025731"/>
            <a:ext cx="42223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</a:t>
            </a:r>
          </a:p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STATUSU MIEJSCA CIEKAWEGO</a:t>
            </a:r>
          </a:p>
        </p:txBody>
      </p:sp>
      <p:pic>
        <p:nvPicPr>
          <p:cNvPr id="25605" name="Obraz 2">
            <a:extLst>
              <a:ext uri="{FF2B5EF4-FFF2-40B4-BE49-F238E27FC236}">
                <a16:creationId xmlns:a16="http://schemas.microsoft.com/office/drawing/2014/main" id="{5EA27551-5A27-420A-9294-CE4D9B030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687" y="0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BB77337-9F90-4E28-8083-29448BF07526}"/>
              </a:ext>
            </a:extLst>
          </p:cNvPr>
          <p:cNvSpPr txBox="1"/>
          <p:nvPr/>
        </p:nvSpPr>
        <p:spPr>
          <a:xfrm>
            <a:off x="350627" y="1990378"/>
            <a:ext cx="4665902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wartości </a:t>
            </a:r>
          </a:p>
          <a:p>
            <a:pPr>
              <a:lnSpc>
                <a:spcPct val="150000"/>
              </a:lnSpc>
              <a:defRPr/>
            </a:pP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(czym miejsce jest)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Kryterium walorów poznawczych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Kryterium jakości oferty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Kryterium jakości przestrzeni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Kryterium lokalnego zaangażowania </a:t>
            </a:r>
          </a:p>
          <a:p>
            <a:pPr>
              <a:lnSpc>
                <a:spcPct val="150000"/>
              </a:lnSpc>
            </a:pPr>
            <a:endParaRPr lang="pl-PL" alt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  <a:defRPr/>
            </a:pPr>
            <a:endParaRPr lang="pl-PL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185EE90-2290-4E0F-8161-BDFC6D9F0AA9}"/>
              </a:ext>
            </a:extLst>
          </p:cNvPr>
          <p:cNvSpPr txBox="1"/>
          <p:nvPr/>
        </p:nvSpPr>
        <p:spPr>
          <a:xfrm>
            <a:off x="4569425" y="1253812"/>
            <a:ext cx="7347055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czym miejsce jest</a:t>
            </a:r>
            <a:r>
              <a:rPr 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jego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  - obiekty i / lub przestrzeń 	ma istotną wartość jako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Dziedzictwo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kulturowe, przemysłowe, przyrodniczo - krajobrazowe.</a:t>
            </a: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Upamiętnienie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ważnych postaci, wydarzeń historycznych, przemian społ. – polit., które wywarły wpływ na obszary wiejskie.</a:t>
            </a: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 zjawisk, przemian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dawnych lub współczesnych zachodzących na obszarach wiejskich.</a:t>
            </a: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Obiekt edukacji / nabywania umiejętności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oparciu o specyfikę wsi.</a:t>
            </a: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Zachowanie specyfiki, podtrzymywanie tradycji wsi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(wytwarzanie, sprzedaż produktów, usług, organizacja wydarzeń).</a:t>
            </a: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Rozwiązanie wzorcowe, innowacyjne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rozwoju obszarów wiejskich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algn="just">
              <a:defRPr/>
            </a:pPr>
            <a:endParaRPr lang="pl-PL" sz="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Wartość miejsca ma charakter obiektywny, znajduje potwierdzenie poprzez status (np. zabytek), afiliację w renomowanych sieciach, obecność  w prestiżowych przewodnikach, uzyskanych nagrodach i wyróżnieniach, profesjonalny cenzus wykonania /udostępnienia, zewnętrzne fachowe / naukowe oceny lub opracowania. 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9C9439C8-7751-48E0-8F71-37DD7CA5D744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>
            <a:extLst>
              <a:ext uri="{FF2B5EF4-FFF2-40B4-BE49-F238E27FC236}">
                <a16:creationId xmlns:a16="http://schemas.microsoft.com/office/drawing/2014/main" id="{0A2B55EE-FF91-4C9C-82C2-9DBA1E58F7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825" y="132827"/>
            <a:ext cx="1038060" cy="55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C7EB25AD-8067-44CF-8917-D07253ED4D0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3" name="Obraz 29">
            <a:extLst>
              <a:ext uri="{FF2B5EF4-FFF2-40B4-BE49-F238E27FC236}">
                <a16:creationId xmlns:a16="http://schemas.microsoft.com/office/drawing/2014/main" id="{B1EC7833-356C-4F96-AD92-02BC7C30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56" y="124259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pole tekstowe 1">
            <a:extLst>
              <a:ext uri="{FF2B5EF4-FFF2-40B4-BE49-F238E27FC236}">
                <a16:creationId xmlns:a16="http://schemas.microsoft.com/office/drawing/2014/main" id="{64882B62-6A75-43BC-BDEC-0CF8CC93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20" y="998385"/>
            <a:ext cx="75008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STATUSU MIEJSCA CIEKAWEGO</a:t>
            </a:r>
          </a:p>
        </p:txBody>
      </p:sp>
      <p:pic>
        <p:nvPicPr>
          <p:cNvPr id="25605" name="Obraz 2">
            <a:extLst>
              <a:ext uri="{FF2B5EF4-FFF2-40B4-BE49-F238E27FC236}">
                <a16:creationId xmlns:a16="http://schemas.microsoft.com/office/drawing/2014/main" id="{5EA27551-5A27-420A-9294-CE4D9B030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615" y="49307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10">
            <a:extLst>
              <a:ext uri="{FF2B5EF4-FFF2-40B4-BE49-F238E27FC236}">
                <a16:creationId xmlns:a16="http://schemas.microsoft.com/office/drawing/2014/main" id="{24B607F1-D3E9-4247-BD4F-B4FE4E200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421" y="1579134"/>
            <a:ext cx="6246211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pPr algn="just"/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z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wartościami  miejsca, poprzez adekwatną interpretację i wybór, 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objaśnia atrakcyjna</a:t>
            </a:r>
            <a:r>
              <a:rPr lang="pl-PL" alt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narracja / opowieść,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której celem jest wzbudzenie poznawczego zainteresowania. Odpowiednio komunikowana motywuje do przyjazdu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pobytu</a:t>
            </a:r>
            <a:r>
              <a:rPr lang="pl-PL" alt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Narracja / opowieść jest parafrazą treści (wartości) miejsca,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 formie najlepiej oddziaływującej na  zdefiniowanego odbiorcę. Akcentuje ona jego specyfikę miejsca, ale dba o  uogólnienia, by miejsce było objaśnieniem, szerszych zagadnień. </a:t>
            </a:r>
          </a:p>
          <a:p>
            <a:endParaRPr lang="pl-PL" alt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Oferta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czerpie z narracji, 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zapewnia atrakcyjność pobytu i satysfakcje poznawczą odbiorcy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Rzetelna względem treści miejsca, </a:t>
            </a:r>
            <a:r>
              <a:rPr lang="pl-PL" alt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sformatowana na uzyskanie  wrażenia  jego wyjątkowości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49FB6166-BEFF-48FE-AD0F-34572015B9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68" y="139720"/>
            <a:ext cx="1038060" cy="557287"/>
          </a:xfrm>
          <a:prstGeom prst="rect">
            <a:avLst/>
          </a:prstGeom>
        </p:spPr>
      </p:pic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9422481C-0768-43D4-BD5C-A5202A516FDC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9864A53-D5BC-4D00-78F8-8DF95B1BEAD2}"/>
              </a:ext>
            </a:extLst>
          </p:cNvPr>
          <p:cNvSpPr txBox="1"/>
          <p:nvPr/>
        </p:nvSpPr>
        <p:spPr>
          <a:xfrm>
            <a:off x="284520" y="1486340"/>
            <a:ext cx="4665902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wartości </a:t>
            </a:r>
          </a:p>
          <a:p>
            <a:pPr>
              <a:lnSpc>
                <a:spcPct val="150000"/>
              </a:lnSpc>
              <a:defRPr/>
            </a:pP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(czym miejsce jest)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Kryterium walorów poznawczych</a:t>
            </a:r>
          </a:p>
          <a:p>
            <a:pPr algn="ctr">
              <a:lnSpc>
                <a:spcPct val="150000"/>
              </a:lnSpc>
            </a:pPr>
            <a:r>
              <a:rPr lang="pl-PL" alt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czego możemy się dowiedzieć </a:t>
            </a:r>
          </a:p>
          <a:p>
            <a:pPr algn="ctr">
              <a:lnSpc>
                <a:spcPct val="150000"/>
              </a:lnSpc>
            </a:pP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co doświadczyć)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Kryterium jakości oferty</a:t>
            </a:r>
          </a:p>
          <a:p>
            <a:pPr algn="ctr">
              <a:lnSpc>
                <a:spcPct val="150000"/>
              </a:lnSpc>
            </a:pP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(dowiadujemy się tego </a:t>
            </a:r>
          </a:p>
          <a:p>
            <a:pPr algn="ctr">
              <a:lnSpc>
                <a:spcPct val="150000"/>
              </a:lnSpc>
            </a:pP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doświadczamy)</a:t>
            </a:r>
            <a:endParaRPr lang="pl-PL" altLang="pl-PL" sz="2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Kryterium jakości przestrzeni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Kryterium lokalnego zaangażowania </a:t>
            </a:r>
          </a:p>
        </p:txBody>
      </p:sp>
    </p:spTree>
    <p:extLst>
      <p:ext uri="{BB962C8B-B14F-4D97-AF65-F5344CB8AC3E}">
        <p14:creationId xmlns:p14="http://schemas.microsoft.com/office/powerpoint/2010/main" val="425220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C7EB25AD-8067-44CF-8917-D07253ED4D0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3" name="Obraz 29">
            <a:extLst>
              <a:ext uri="{FF2B5EF4-FFF2-40B4-BE49-F238E27FC236}">
                <a16:creationId xmlns:a16="http://schemas.microsoft.com/office/drawing/2014/main" id="{B1EC7833-356C-4F96-AD92-02BC7C30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630" y="109982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pole tekstowe 1">
            <a:extLst>
              <a:ext uri="{FF2B5EF4-FFF2-40B4-BE49-F238E27FC236}">
                <a16:creationId xmlns:a16="http://schemas.microsoft.com/office/drawing/2014/main" id="{64882B62-6A75-43BC-BDEC-0CF8CC93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04" y="1163636"/>
            <a:ext cx="42223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</a:t>
            </a:r>
          </a:p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STATUSU MIEJSCA CIEKAWEGO</a:t>
            </a:r>
          </a:p>
        </p:txBody>
      </p:sp>
      <p:pic>
        <p:nvPicPr>
          <p:cNvPr id="25605" name="Obraz 2">
            <a:extLst>
              <a:ext uri="{FF2B5EF4-FFF2-40B4-BE49-F238E27FC236}">
                <a16:creationId xmlns:a16="http://schemas.microsoft.com/office/drawing/2014/main" id="{5EA27551-5A27-420A-9294-CE4D9B030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687" y="52913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BB77337-9F90-4E28-8083-29448BF07526}"/>
              </a:ext>
            </a:extLst>
          </p:cNvPr>
          <p:cNvSpPr txBox="1"/>
          <p:nvPr/>
        </p:nvSpPr>
        <p:spPr>
          <a:xfrm>
            <a:off x="456615" y="2301758"/>
            <a:ext cx="4665902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Kryterium wartości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Kryterium walorów poznawczych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Kryterium jakości oferty</a:t>
            </a:r>
          </a:p>
          <a:p>
            <a:pPr>
              <a:lnSpc>
                <a:spcPct val="150000"/>
              </a:lnSpc>
            </a:pP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Kryterium jakości przestrzeni</a:t>
            </a:r>
          </a:p>
          <a:p>
            <a:pPr>
              <a:lnSpc>
                <a:spcPct val="150000"/>
              </a:lnSpc>
            </a:pP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Kryterium lokalnego zaangażowania </a:t>
            </a:r>
          </a:p>
          <a:p>
            <a:pPr>
              <a:lnSpc>
                <a:spcPct val="150000"/>
              </a:lnSpc>
            </a:pPr>
            <a:endParaRPr lang="pl-PL" alt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  <a:defRPr/>
            </a:pPr>
            <a:endParaRPr lang="pl-PL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ole tekstowe 10">
            <a:extLst>
              <a:ext uri="{FF2B5EF4-FFF2-40B4-BE49-F238E27FC236}">
                <a16:creationId xmlns:a16="http://schemas.microsoft.com/office/drawing/2014/main" id="{0773DAD6-2D94-4C73-8697-13155B00B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2517" y="1348313"/>
            <a:ext cx="634061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pPr algn="just"/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wraz ze swym otoczeniem, w tym poprzez system informacji wizualnej i infrastrukturę dla odwiedzających, 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tworzy harmonijną i spójną z otoczeniem  przestrzeń</a:t>
            </a:r>
            <a:r>
              <a:rPr lang="pl-PL" alt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publiczną</a:t>
            </a:r>
            <a:r>
              <a:rPr lang="pl-PL" altLang="pl-PL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kształtującą wizerunek miejscowości / obszaru.</a:t>
            </a:r>
          </a:p>
          <a:p>
            <a:pPr algn="just"/>
            <a:endParaRPr lang="pl-PL" alt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Utworzenie i / lub udostępnienie miejsca nastąpiło jako</a:t>
            </a:r>
            <a:r>
              <a:rPr lang="pl-PL" altLang="pl-PL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wynik działania lub współdziałania w łonie społeczności lokalnej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społeczników, stowarzyszeń, </a:t>
            </a:r>
            <a:r>
              <a:rPr lang="pl-PL" altLang="pl-PL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jst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instytucji kultury, podmiotów gospodarczych. Kryterium jest również spełnione jeżeli podmiot (podmioty) z grona wymienionych  uczestniczy w bieżącym  funkcjonowaniu miejsca.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703BFBF3-09DF-49C8-A436-879A4BF85929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>
            <a:extLst>
              <a:ext uri="{FF2B5EF4-FFF2-40B4-BE49-F238E27FC236}">
                <a16:creationId xmlns:a16="http://schemas.microsoft.com/office/drawing/2014/main" id="{20DED1F6-0A0D-4EE7-B5C7-5711F59581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68" y="237738"/>
            <a:ext cx="1038060" cy="55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6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68" y="139720"/>
            <a:ext cx="1038060" cy="557287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172340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F962036-88F4-4DFE-8252-22B8C25CB371}"/>
              </a:ext>
            </a:extLst>
          </p:cNvPr>
          <p:cNvSpPr txBox="1"/>
          <p:nvPr/>
        </p:nvSpPr>
        <p:spPr>
          <a:xfrm>
            <a:off x="524329" y="1105286"/>
            <a:ext cx="5276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C00000"/>
                </a:solidFill>
              </a:rPr>
              <a:t>JAK WYPEŁNIĆ FORMULARZ ZGŁOSZENIOWY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E35966D-F687-48AD-ACEA-E48C3A0EA8C6}"/>
              </a:ext>
            </a:extLst>
          </p:cNvPr>
          <p:cNvSpPr txBox="1"/>
          <p:nvPr/>
        </p:nvSpPr>
        <p:spPr>
          <a:xfrm>
            <a:off x="461686" y="1936283"/>
            <a:ext cx="540179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W zdefiniowane przestrzenie na slajdach, zgodnie z dyspozycjami lub objaśnieniami, należy wstawić treść w formie tekstu lub fotografii: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znak </a:t>
            </a:r>
            <a:r>
              <a:rPr lang="pl-PL" sz="2000" b="1" dirty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000" dirty="0"/>
              <a:t>oznacza  wybór - konieczność pozostawienia jednej spośród  podanych opcji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wyrazy zapisane jasną czcionką, </a:t>
            </a:r>
            <a:r>
              <a:rPr lang="pl-PL" sz="2000" dirty="0" err="1"/>
              <a:t>np</a:t>
            </a:r>
            <a:r>
              <a:rPr lang="pl-PL" sz="2000" dirty="0"/>
              <a:t>: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data, imię i nazwisko autora zgłoszenia, fot. oraz  inne stanowiące objaśnienia </a:t>
            </a:r>
            <a:r>
              <a:rPr lang="pl-PL" sz="2000" dirty="0"/>
              <a:t>należy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000" dirty="0"/>
              <a:t>zastąpić stosowną treścią  lub usunąć -w prezentacji </a:t>
            </a:r>
            <a:r>
              <a:rPr lang="pl-PL" sz="2000" b="1" dirty="0"/>
              <a:t>mają pozostać niewidoczne</a:t>
            </a:r>
          </a:p>
          <a:p>
            <a:endParaRPr lang="pl-PL" sz="800" b="1" dirty="0">
              <a:solidFill>
                <a:srgbClr val="FF0000"/>
              </a:solidFill>
            </a:endParaRPr>
          </a:p>
          <a:p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8BD797-DE6A-47EF-852A-A1502307DC0F}"/>
              </a:ext>
            </a:extLst>
          </p:cNvPr>
          <p:cNvSpPr txBox="1"/>
          <p:nvPr/>
        </p:nvSpPr>
        <p:spPr>
          <a:xfrm>
            <a:off x="5998334" y="1234071"/>
            <a:ext cx="58114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Zamieszczać tylko treści istotne, zaczynać </a:t>
            </a:r>
          </a:p>
          <a:p>
            <a:pPr algn="ctr"/>
            <a:r>
              <a:rPr lang="pl-PL" sz="2000" b="1" dirty="0"/>
              <a:t>od  najważniejszych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Gdy niezbędna jest większa objętość tekstu lub ilość fotografii można zdublować (wprowadzić dodatkowy) slajd.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Jeżeli miejsce nie ma jakiegoś przewidzianego w formularzu atrybutu /cechy itp. należy wpisać „brak”</a:t>
            </a:r>
          </a:p>
          <a:p>
            <a:endParaRPr lang="pl-PL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Fotografie winny adekwatnie ilustrować treść, można stosować podpisy.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Fotografie zamieszczać po przeformatowaniu</a:t>
            </a:r>
            <a:r>
              <a:rPr lang="pl-PL" dirty="0"/>
              <a:t>, by ograniczyć objętość prezentacji!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Nie stosować czcionki mniejszej niż 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Plik nazwać następująco: nazwa miejsca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(2-3 wyrazy)</a:t>
            </a:r>
            <a:r>
              <a:rPr lang="pl-PL" dirty="0"/>
              <a:t>_gm.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(nazwa gminy)</a:t>
            </a:r>
            <a:r>
              <a:rPr lang="pl-PL" dirty="0"/>
              <a:t>.2023.pptx </a:t>
            </a:r>
          </a:p>
        </p:txBody>
      </p:sp>
      <p:pic>
        <p:nvPicPr>
          <p:cNvPr id="10" name="Obraz 29">
            <a:extLst>
              <a:ext uri="{FF2B5EF4-FFF2-40B4-BE49-F238E27FC236}">
                <a16:creationId xmlns:a16="http://schemas.microsoft.com/office/drawing/2014/main" id="{419B1241-188E-49C8-91AA-C9A761193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775" y="91771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2">
            <a:extLst>
              <a:ext uri="{FF2B5EF4-FFF2-40B4-BE49-F238E27FC236}">
                <a16:creationId xmlns:a16="http://schemas.microsoft.com/office/drawing/2014/main" id="{191A9306-CB00-4E33-96C1-16A515657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083" y="0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09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7FBCC43F-5715-4FD4-AC3B-5A52B911F2F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5" name="Obraz 29">
            <a:extLst>
              <a:ext uri="{FF2B5EF4-FFF2-40B4-BE49-F238E27FC236}">
                <a16:creationId xmlns:a16="http://schemas.microsoft.com/office/drawing/2014/main" id="{A7EB5F0F-9380-4438-8371-78E4F718D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90" y="9507"/>
            <a:ext cx="5105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az 2">
            <a:extLst>
              <a:ext uri="{FF2B5EF4-FFF2-40B4-BE49-F238E27FC236}">
                <a16:creationId xmlns:a16="http://schemas.microsoft.com/office/drawing/2014/main" id="{76837EF8-55D1-49CB-B72F-D55DB162D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275" y="9507"/>
            <a:ext cx="135572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0F9076C-0C8A-4D74-97D1-8FB280C73E5D}"/>
              </a:ext>
            </a:extLst>
          </p:cNvPr>
          <p:cNvSpPr txBox="1"/>
          <p:nvPr/>
        </p:nvSpPr>
        <p:spPr>
          <a:xfrm>
            <a:off x="304800" y="920621"/>
            <a:ext cx="11582400" cy="47397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defRPr/>
            </a:pPr>
            <a:r>
              <a:rPr 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PODMIOTY ZGŁASZAJACE</a:t>
            </a:r>
          </a:p>
          <a:p>
            <a:pPr algn="just">
              <a:defRPr/>
            </a:pPr>
            <a:r>
              <a:rPr 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Dane miejsce do SNW, by uzyskać status „Miejsce Ciekawe” zgłasza:</a:t>
            </a:r>
          </a:p>
          <a:p>
            <a:pPr algn="just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defRPr/>
            </a:pP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właściciel lub zarządca </a:t>
            </a: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uprawniony do: </a:t>
            </a:r>
          </a:p>
          <a:p>
            <a:pPr marL="342900" indent="-342900" algn="just">
              <a:buFontTx/>
              <a:buChar char="-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udostępnienia miejsca,</a:t>
            </a:r>
          </a:p>
          <a:p>
            <a:pPr marL="342900" indent="-342900" algn="just">
              <a:buFontTx/>
              <a:buChar char="-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utrzymywania stanu spełniającego kryteria Miejsca Ciekawego,</a:t>
            </a:r>
          </a:p>
          <a:p>
            <a:pPr marL="342900" indent="-342900" algn="just">
              <a:buFontTx/>
              <a:buChar char="-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uprawniony do oznaczenia miejsca na głównej tablicy informacyjnej (wymagana) znakiem „Miejsce Ciekawe”, gdy miejsce uzyska ten status. </a:t>
            </a:r>
          </a:p>
          <a:p>
            <a:pPr algn="just">
              <a:defRPr/>
            </a:pPr>
            <a:endParaRPr lang="pl-P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Zgłoszenia dokonuje się poprzez przesłanie wypełnionego kwestionariusza drogą elektroniczną na  adres: </a:t>
            </a: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sekretariat@psorw.pl</a:t>
            </a:r>
            <a:endParaRPr lang="pl-PL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defRPr/>
            </a:pPr>
            <a:endParaRPr lang="pl-P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6464083-9829-4B28-B340-ABCE64418F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952" y="184799"/>
            <a:ext cx="1038060" cy="557287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6EC30BF3-660D-40FB-B201-CD577D60D2CD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8C650BE7-477C-4172-B2E1-11C2FC04FD1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23" name="Obraz 29">
            <a:extLst>
              <a:ext uri="{FF2B5EF4-FFF2-40B4-BE49-F238E27FC236}">
                <a16:creationId xmlns:a16="http://schemas.microsoft.com/office/drawing/2014/main" id="{DE77411F-B2D2-4A4A-AC46-FC6917592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33338"/>
            <a:ext cx="5105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pole tekstowe 1">
            <a:extLst>
              <a:ext uri="{FF2B5EF4-FFF2-40B4-BE49-F238E27FC236}">
                <a16:creationId xmlns:a16="http://schemas.microsoft.com/office/drawing/2014/main" id="{3BAC5AB3-61A1-4584-9407-E5F0C1FD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7844" y="950268"/>
            <a:ext cx="587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pPr algn="ctr"/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SPEŁNIANIA KRYTERIÓW </a:t>
            </a:r>
          </a:p>
        </p:txBody>
      </p:sp>
      <p:pic>
        <p:nvPicPr>
          <p:cNvPr id="30725" name="Obraz 2">
            <a:extLst>
              <a:ext uri="{FF2B5EF4-FFF2-40B4-BE49-F238E27FC236}">
                <a16:creationId xmlns:a16="http://schemas.microsoft.com/office/drawing/2014/main" id="{D82A2B9F-B9C1-4B90-B759-81D87727D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275" y="33338"/>
            <a:ext cx="135572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51EAC4A-4D25-4CB2-9269-0A9CCD61CB8E}"/>
              </a:ext>
            </a:extLst>
          </p:cNvPr>
          <p:cNvSpPr txBox="1"/>
          <p:nvPr/>
        </p:nvSpPr>
        <p:spPr>
          <a:xfrm>
            <a:off x="428624" y="1690014"/>
            <a:ext cx="11641455" cy="4539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Treść zgłoszenia dot. każdego z  kryteriów jest oceniana w skali 1 (ocena najniższa) do 5 (ocena najwyższa).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Spełnienie każdego z kryteriów na poziomie co najmniej  satysfakcjonującym (ocena 3) kwalifikuje do uzyskania statusu Miejsca Ciekawego.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w kryterium nr 2 lub nr 3 ocena jest wyższa niż 3 w pozostałych kryteriach możliwe są oceny na poziomie 2. Suma ocen nie może być jednak niższa niż 15.</a:t>
            </a:r>
          </a:p>
          <a:p>
            <a:pPr>
              <a:defRPr/>
            </a:pPr>
            <a:endParaRPr lang="pl-P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spełnienia kryteriów i nadanie statusu „Miejsce Ciekawe” w SNW jest kompetencją Zarządu PSORW. </a:t>
            </a:r>
          </a:p>
          <a:p>
            <a:pPr>
              <a:defRPr/>
            </a:pP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Dokonanie zgłoszenia oznacza zgodę na przetwarzanie przez PSORW  zawartych w nich treści</a:t>
            </a:r>
          </a:p>
          <a:p>
            <a:pPr>
              <a:defRPr/>
            </a:pP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7157DDC-8DB9-4278-8F3D-6F16D2624E3E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7802</TotalTime>
  <Words>951</Words>
  <Application>Microsoft Office PowerPoint</Application>
  <PresentationFormat>Panoramiczny</PresentationFormat>
  <Paragraphs>93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Ryszard Wilczyński</dc:creator>
  <cp:lastModifiedBy>Ryszard Wilczyński</cp:lastModifiedBy>
  <cp:revision>97</cp:revision>
  <cp:lastPrinted>2021-05-28T12:04:32Z</cp:lastPrinted>
  <dcterms:created xsi:type="dcterms:W3CDTF">2020-12-15T08:42:39Z</dcterms:created>
  <dcterms:modified xsi:type="dcterms:W3CDTF">2023-02-01T14:27:18Z</dcterms:modified>
</cp:coreProperties>
</file>