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7" r:id="rId3"/>
    <p:sldId id="259" r:id="rId4"/>
    <p:sldId id="260" r:id="rId5"/>
    <p:sldId id="261" r:id="rId6"/>
    <p:sldId id="262" r:id="rId7"/>
    <p:sldId id="375" r:id="rId8"/>
    <p:sldId id="271" r:id="rId9"/>
    <p:sldId id="267" r:id="rId10"/>
    <p:sldId id="263" r:id="rId11"/>
    <p:sldId id="274" r:id="rId12"/>
    <p:sldId id="264" r:id="rId13"/>
    <p:sldId id="265" r:id="rId14"/>
    <p:sldId id="266" r:id="rId15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>
      <p:cViewPr>
        <p:scale>
          <a:sx n="95" d="100"/>
          <a:sy n="95" d="100"/>
        </p:scale>
        <p:origin x="-163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13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13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4CD23DF2-2E06-4161-9C53-0ACAB7E6F0CA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9" y="4777958"/>
            <a:ext cx="5438140" cy="3909239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813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813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278AB6E2-5AD0-489F-9C8E-8F9719CBA6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7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3AF131-46EF-4AEE-B263-49CC42DE2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1C88DD69-23C9-426E-B64B-74A34F69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EE3EBCC-D552-4371-B8A3-8C6B40DC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BF16-5189-4820-9EE3-AE9BC2602742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2492CA6-BDC1-478B-9DE6-73C08E12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D1B7198-34F3-4BB0-83C4-131128BFE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12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277298C-FFAD-48EB-B10F-A18513B2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7D7F424-2E04-4233-9531-C30CC1B80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694467E-4B7C-4F3B-A192-0311CCF5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A323-4406-4C27-9F8B-F9C486311F00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05D0BB9-ECCA-47AF-93D2-6D28FE1F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D3FACC5-B8E5-4CC8-BFC8-08061397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86266E4-DAF0-468B-B17A-8C33A727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24619D8-56BD-49AE-AFBC-376C8130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82A1C9B-D829-4FD5-8716-932EBBFA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9063-F68F-4876-A3DB-CA84B03CBA6F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649A3F5-ABCD-4F30-AE27-A3320740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2594594-EBA9-4FEF-85FC-3ECFA9B0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58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8130D2E-1626-4A3F-B12A-40408605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0A1E99F-A057-443B-B2E6-B6B50629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ED4FD64-9343-47CE-AF82-804A9252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0FE2-875C-4C46-9D57-29717218BDD6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6CFC696-64C0-400B-8D05-2A8BF3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07E7D7D-5BFE-411E-B560-B44D40C6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7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1F9FCC-0F90-4876-B904-9D1BDF3D6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906E904-127A-4479-B507-330026A6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81103AC-FF6C-461C-AD21-88098A2C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B80C-875B-4CD9-AC2F-415C4E01A7D3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13E9C12-DD8E-4A19-9C44-5FE27010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4422DE5-842C-4DF5-8A44-18E15C90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0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5D71463-608E-4080-8F3B-CC67EE99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0A7DED5-603B-4F1E-B108-E89B5C5B7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4444F91-036C-433F-8077-3B02C5D1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372CCDC-8174-468E-90C3-57EAF63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556-6C30-4592-B076-5C3CE1661BA2}" type="datetime1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F42B2A7-6DB3-427A-8B3D-5BDDA210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8EE8C04B-59A8-4BB6-944E-4DC50A43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7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3B4B4D-4AAE-4C13-B5BB-F460283E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71B5ED4-8F29-42E6-9D41-5DC1D652C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ABD8229-DF77-43D1-8CC9-2824FE66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62C976A-36FA-46F4-953F-7EC456A8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559D583E-F05E-449F-950E-E461B794C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64863D0D-ED8F-4034-97F2-78A8FD0D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073F-2E62-43BF-A17A-938FC908CCB7}" type="datetime1">
              <a:rPr lang="pl-PL" smtClean="0"/>
              <a:t>15.02.2023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361E852-1B4C-42CB-8B7D-BD37F0F9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16E4FEA1-DF94-4634-ACEA-A64DDED3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3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5C6B3A-3126-4C97-90FF-AE37DF68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1D647CC5-2411-4FF2-A835-2E6A24D3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D62F-DAD4-4EA2-BCC3-E0CEC971D1A1}" type="datetime1">
              <a:rPr lang="pl-PL" smtClean="0"/>
              <a:t>15.02.2023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797CDB7D-4737-498D-B92E-089DF366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0E00E7BB-74DC-4D69-ABD6-6E288BC8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97C03C0E-DC0C-4786-9A33-146EAFEF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E82B-2E2C-4C29-B248-5A7F6BB5CFE7}" type="datetime1">
              <a:rPr lang="pl-PL" smtClean="0"/>
              <a:t>15.02.2023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96A73EAF-F9AB-4569-B249-2F2BE052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CC276E68-CA0A-4465-B4DE-486B7B99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21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83E40F3-CCCA-4EF9-B680-334097AE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58762C2-476F-401E-9384-2EB23C718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7A75AA9-915E-44A8-A681-8F3B34472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5454E89-FA34-4C63-945F-3AC9BC8A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B9F-8E5A-4A84-89E2-C0F8019DC49D}" type="datetime1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992A4707-757D-42B2-8986-8E79C681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F6462CF-B436-4A5C-AC94-7F5ACA80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9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C54060-6A7A-4C1D-B1D1-6BE1500B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CD4DB490-1AA0-4FFE-A577-5AC64BD2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E39093F-BA4B-4312-9CBF-6F1E54FE0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5482B9E-72D3-49F9-A0D2-08DE1AE5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3B8A-D5BF-424C-B952-7D0D7E671772}" type="datetime1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CF9FB2E-CC05-4B0A-9ECD-DB8F1547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64F40A9A-34F7-4E8C-93D4-54875D29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15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EFF33028-8376-4A66-9969-999F7526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4070FD83-D484-4FC7-8B71-F4A1B2BF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43B8DC6-9497-427D-BAA8-19B5F64EE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4215-6AAB-4E5A-B4D1-1F2735CBFE46}" type="datetime1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2BD082E-A789-425D-A9EB-83E8879B0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A345219-04C2-4820-AECC-C0FC8DD1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6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450" y="136965"/>
            <a:ext cx="906099" cy="83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660" y="263609"/>
            <a:ext cx="1038060" cy="557287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626187" y="1152583"/>
            <a:ext cx="5176434" cy="37240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Lokalizacja miejsca: </a:t>
            </a:r>
          </a:p>
          <a:p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wieś (sołectwo):                                                      </a:t>
            </a:r>
          </a:p>
          <a:p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gmina:</a:t>
            </a:r>
          </a:p>
          <a:p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powiat:                                                                 </a:t>
            </a:r>
          </a:p>
          <a:p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ojewództwo</a:t>
            </a:r>
            <a:r>
              <a:rPr lang="pl-PL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pl-PL" sz="800" dirty="0"/>
          </a:p>
          <a:p>
            <a:r>
              <a:rPr lang="pl-PL" dirty="0"/>
              <a:t>adres:</a:t>
            </a:r>
          </a:p>
          <a:p>
            <a:r>
              <a:rPr lang="pl-PL" dirty="0"/>
              <a:t>adres e-mail:</a:t>
            </a:r>
          </a:p>
          <a:p>
            <a:r>
              <a:rPr lang="pl-PL" dirty="0"/>
              <a:t>strona www:</a:t>
            </a:r>
          </a:p>
          <a:p>
            <a:r>
              <a:rPr lang="pl-PL" sz="2000" b="1" dirty="0">
                <a:solidFill>
                  <a:srgbClr val="C00000"/>
                </a:solidFill>
              </a:rPr>
              <a:t>DZIAŁALNOŚĆ OD</a:t>
            </a:r>
            <a:r>
              <a:rPr lang="pl-PL" sz="2400" b="1" dirty="0">
                <a:solidFill>
                  <a:srgbClr val="C00000"/>
                </a:solidFill>
              </a:rPr>
              <a:t>: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rok udostępnienia</a:t>
            </a:r>
            <a:endParaRPr lang="pl-PL" dirty="0"/>
          </a:p>
          <a:p>
            <a:endParaRPr lang="pl-PL" sz="800" b="1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000" b="1" dirty="0">
                <a:solidFill>
                  <a:srgbClr val="C00000"/>
                </a:solidFill>
              </a:rPr>
              <a:t>Wstęp</a:t>
            </a:r>
            <a:r>
              <a:rPr lang="pl-PL" sz="2000" dirty="0"/>
              <a:t> wolny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pl-PL" sz="2000" dirty="0"/>
              <a:t>za opłatą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pl-PL" sz="2000" dirty="0"/>
              <a:t>w ofercie  innych usług</a:t>
            </a:r>
          </a:p>
          <a:p>
            <a:r>
              <a:rPr lang="pl-PL" sz="2000" dirty="0"/>
              <a:t> </a:t>
            </a:r>
          </a:p>
          <a:p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Szacunkowa liczba odwiedzających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 …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osób / rok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7C35E7B3-2E31-4223-96E0-CDA5D5387D0D}"/>
              </a:ext>
            </a:extLst>
          </p:cNvPr>
          <p:cNvSpPr txBox="1"/>
          <p:nvPr/>
        </p:nvSpPr>
        <p:spPr>
          <a:xfrm>
            <a:off x="7076661" y="3051861"/>
            <a:ext cx="4209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fot. – wizytówka Miejsca 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242957" y="6545469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1ACF165B-DCFA-4530-AF31-BF692FA00063}"/>
              </a:ext>
            </a:extLst>
          </p:cNvPr>
          <p:cNvSpPr txBox="1"/>
          <p:nvPr/>
        </p:nvSpPr>
        <p:spPr>
          <a:xfrm>
            <a:off x="643904" y="191201"/>
            <a:ext cx="95224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9F3D53A7-D27C-48EF-A800-4788B0E9E312}"/>
              </a:ext>
            </a:extLst>
          </p:cNvPr>
          <p:cNvSpPr txBox="1"/>
          <p:nvPr/>
        </p:nvSpPr>
        <p:spPr>
          <a:xfrm>
            <a:off x="6072428" y="5698636"/>
            <a:ext cx="5832000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Imię i nazwisko autora zgłoszenia (prezentacji), data</a:t>
            </a:r>
          </a:p>
          <a:p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DB6F78E2-175A-4D1E-BEC4-23AC39065C10}"/>
              </a:ext>
            </a:extLst>
          </p:cNvPr>
          <p:cNvSpPr txBox="1"/>
          <p:nvPr/>
        </p:nvSpPr>
        <p:spPr>
          <a:xfrm>
            <a:off x="1759127" y="188590"/>
            <a:ext cx="8123643" cy="7821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1F962036-88F4-4DFE-8252-22B8C25CB371}"/>
              </a:ext>
            </a:extLst>
          </p:cNvPr>
          <p:cNvSpPr txBox="1"/>
          <p:nvPr/>
        </p:nvSpPr>
        <p:spPr>
          <a:xfrm>
            <a:off x="4845242" y="315393"/>
            <a:ext cx="2396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>
                    <a:lumMod val="50000"/>
                  </a:schemeClr>
                </a:solidFill>
              </a:rPr>
              <a:t>nazwa Miejsca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2BBE4D67-DB44-4C58-8199-7DE552BC1648}"/>
              </a:ext>
            </a:extLst>
          </p:cNvPr>
          <p:cNvSpPr txBox="1"/>
          <p:nvPr/>
        </p:nvSpPr>
        <p:spPr>
          <a:xfrm>
            <a:off x="725858" y="5166766"/>
            <a:ext cx="5148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Podmiot zgłaszający: </a:t>
            </a:r>
          </a:p>
          <a:p>
            <a:pPr algn="ctr"/>
            <a:r>
              <a:rPr lang="pl-PL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     (instytucja lub osoba fizyczna</a:t>
            </a:r>
            <a:r>
              <a:rPr lang="pl-PL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pl-PL" dirty="0"/>
              <a:t>adres do korespondencji:</a:t>
            </a:r>
          </a:p>
          <a:p>
            <a:endParaRPr lang="pl-PL" sz="800" dirty="0"/>
          </a:p>
          <a:p>
            <a:r>
              <a:rPr lang="pl-PL" dirty="0"/>
              <a:t>adres e-mail, telefon:			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xmlns="" id="{BED238BA-DBDF-48CA-BAB8-03FD34E03DF5}"/>
              </a:ext>
            </a:extLst>
          </p:cNvPr>
          <p:cNvSpPr txBox="1"/>
          <p:nvPr/>
        </p:nvSpPr>
        <p:spPr>
          <a:xfrm>
            <a:off x="6036835" y="1042197"/>
            <a:ext cx="5870645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539A2DA0-F0DA-4E99-8456-7D33A79EBE83}"/>
              </a:ext>
            </a:extLst>
          </p:cNvPr>
          <p:cNvSpPr txBox="1"/>
          <p:nvPr/>
        </p:nvSpPr>
        <p:spPr>
          <a:xfrm flipH="1">
            <a:off x="10045747" y="905798"/>
            <a:ext cx="2095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B86267BB-C47F-49DF-AF1E-B3011EC303F0}"/>
              </a:ext>
            </a:extLst>
          </p:cNvPr>
          <p:cNvSpPr txBox="1"/>
          <p:nvPr/>
        </p:nvSpPr>
        <p:spPr>
          <a:xfrm>
            <a:off x="1233714" y="653041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</p:spTree>
    <p:extLst>
      <p:ext uri="{BB962C8B-B14F-4D97-AF65-F5344CB8AC3E}">
        <p14:creationId xmlns:p14="http://schemas.microsoft.com/office/powerpoint/2010/main" val="359495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66" y="1060174"/>
            <a:ext cx="907739" cy="5350258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1449283" y="1551345"/>
            <a:ext cx="4322176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wyszczególnienie / opis:</a:t>
            </a:r>
          </a:p>
          <a:p>
            <a:endParaRPr lang="pl-PL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5850711" y="872186"/>
            <a:ext cx="6169011" cy="55399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(2-4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BD8C5E9B-9B95-4DAE-89BE-F74F716C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10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A829656C-76CD-4818-8F5F-AD65172F3D23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37F0A91F-2EDF-414E-88DF-A816C373BF62}"/>
              </a:ext>
            </a:extLst>
          </p:cNvPr>
          <p:cNvSpPr txBox="1"/>
          <p:nvPr/>
        </p:nvSpPr>
        <p:spPr>
          <a:xfrm>
            <a:off x="1370031" y="783977"/>
            <a:ext cx="4593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Obiekty w bezpośrednim sąsiedztwie, walory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otoczenia wzmacniające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atrakcyjność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miejsca </a:t>
            </a:r>
          </a:p>
        </p:txBody>
      </p:sp>
    </p:spTree>
    <p:extLst>
      <p:ext uri="{BB962C8B-B14F-4D97-AF65-F5344CB8AC3E}">
        <p14:creationId xmlns:p14="http://schemas.microsoft.com/office/powerpoint/2010/main" val="261707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249" y="852893"/>
            <a:ext cx="829786" cy="5543452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484662" y="14048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512CE9C-9FCA-4991-978A-C65A5DB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11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28D9B2E0-8A16-4E71-9195-7221C8D337E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5169E0E5-0B87-45B0-B940-0C962E67B826}"/>
              </a:ext>
            </a:extLst>
          </p:cNvPr>
          <p:cNvSpPr txBox="1"/>
          <p:nvPr/>
        </p:nvSpPr>
        <p:spPr>
          <a:xfrm>
            <a:off x="1405747" y="705193"/>
            <a:ext cx="10786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Panorama miejsca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(widok z perspektywy otoczenia miejsca)</a:t>
            </a:r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D2211D76-E97F-40FD-9727-66DC4AD60E5F}"/>
              </a:ext>
            </a:extLst>
          </p:cNvPr>
          <p:cNvSpPr txBox="1"/>
          <p:nvPr/>
        </p:nvSpPr>
        <p:spPr>
          <a:xfrm>
            <a:off x="1261146" y="3847276"/>
            <a:ext cx="10495424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1-2 f</a:t>
            </a:r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ot.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(wskazane ujęcie panoramiczne,  także zdjęcia z </a:t>
            </a:r>
            <a:r>
              <a:rPr lang="pl-PL" sz="1600" dirty="0" err="1">
                <a:solidFill>
                  <a:schemeClr val="bg1">
                    <a:lumMod val="50000"/>
                  </a:schemeClr>
                </a:solidFill>
              </a:rPr>
              <a:t>drona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D70E5F2A-DC87-45C6-BD79-E58E6D8B66E3}"/>
              </a:ext>
            </a:extLst>
          </p:cNvPr>
          <p:cNvSpPr txBox="1"/>
          <p:nvPr/>
        </p:nvSpPr>
        <p:spPr>
          <a:xfrm>
            <a:off x="1261146" y="1071773"/>
            <a:ext cx="1049542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1 -2 fot.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(wskazane ujęcie panoramiczne,  także zdjęcia z </a:t>
            </a:r>
            <a:r>
              <a:rPr lang="pl-PL" sz="1600" dirty="0" err="1">
                <a:solidFill>
                  <a:schemeClr val="bg1">
                    <a:lumMod val="50000"/>
                  </a:schemeClr>
                </a:solidFill>
              </a:rPr>
              <a:t>drona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)  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5BFDBCCB-5ECB-8CBD-F65A-319FEDE4861B}"/>
              </a:ext>
            </a:extLst>
          </p:cNvPr>
          <p:cNvSpPr txBox="1"/>
          <p:nvPr/>
        </p:nvSpPr>
        <p:spPr>
          <a:xfrm>
            <a:off x="1285462" y="3440692"/>
            <a:ext cx="6069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Panorama otoczenia 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(widok z perspektywy miejsca )</a:t>
            </a: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9C297CC-3231-644D-5A91-86E2BA9E107A}"/>
              </a:ext>
            </a:extLst>
          </p:cNvPr>
          <p:cNvSpPr txBox="1"/>
          <p:nvPr/>
        </p:nvSpPr>
        <p:spPr>
          <a:xfrm>
            <a:off x="7081867" y="3289169"/>
            <a:ext cx="449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>
                <a:solidFill>
                  <a:schemeClr val="tx1">
                    <a:lumMod val="50000"/>
                    <a:lumOff val="50000"/>
                  </a:schemeClr>
                </a:solidFill>
              </a:rPr>
              <a:t>Slajd </a:t>
            </a:r>
            <a:r>
              <a:rPr lang="pl-PL" sz="3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nieobowiązkowy</a:t>
            </a:r>
            <a:endParaRPr lang="pl-PL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7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812899"/>
            <a:ext cx="904419" cy="5540973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6232086" y="831133"/>
            <a:ext cx="5785744" cy="55707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(2-4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872E0F53-5B32-480F-B2CA-1F0044882FF0}"/>
              </a:ext>
            </a:extLst>
          </p:cNvPr>
          <p:cNvSpPr txBox="1"/>
          <p:nvPr/>
        </p:nvSpPr>
        <p:spPr>
          <a:xfrm>
            <a:off x="1408113" y="1185760"/>
            <a:ext cx="4687886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wyszczególnienie</a:t>
            </a: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(np. miejsca postojowe, bieżąca woda, WC, wiata, wypożyczalnia </a:t>
            </a: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sprzetu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512CE9C-9FCA-4991-978A-C65A5DB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12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28D9B2E0-8A16-4E71-9195-7221C8D337E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9DE92E17-1D09-49A0-B4A9-16135C468CAF}"/>
              </a:ext>
            </a:extLst>
          </p:cNvPr>
          <p:cNvSpPr txBox="1"/>
          <p:nvPr/>
        </p:nvSpPr>
        <p:spPr>
          <a:xfrm>
            <a:off x="1370030" y="724295"/>
            <a:ext cx="47259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Infrastruktura dla zwiedzających</a:t>
            </a:r>
          </a:p>
        </p:txBody>
      </p:sp>
    </p:spTree>
    <p:extLst>
      <p:ext uri="{BB962C8B-B14F-4D97-AF65-F5344CB8AC3E}">
        <p14:creationId xmlns:p14="http://schemas.microsoft.com/office/powerpoint/2010/main" val="50820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8"/>
            <a:ext cx="829786" cy="5585061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5497236" y="1074019"/>
            <a:ext cx="6522486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Treść tablicy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(1fot.)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układ treści na tablicy czytelny</a:t>
            </a:r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zaznaczyć     	planowaną lokalizację znaku Miejsce Ciekawe 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4EE3A652-D6E5-4600-ACD1-DE232570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13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A3FCC1CD-89A7-4F2B-9802-FCDC0C1F9F17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6AABD372-EC24-4E5D-8EF4-8C3D1D7C1224}"/>
              </a:ext>
            </a:extLst>
          </p:cNvPr>
          <p:cNvSpPr txBox="1"/>
          <p:nvPr/>
        </p:nvSpPr>
        <p:spPr>
          <a:xfrm>
            <a:off x="1422285" y="812898"/>
            <a:ext cx="32742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Główna tablica informacyjna </a:t>
            </a:r>
          </a:p>
          <a:p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6118B4B3-351C-4DE4-8227-43F7A602F737}"/>
              </a:ext>
            </a:extLst>
          </p:cNvPr>
          <p:cNvSpPr txBox="1"/>
          <p:nvPr/>
        </p:nvSpPr>
        <p:spPr>
          <a:xfrm>
            <a:off x="1422285" y="1258685"/>
            <a:ext cx="3951562" cy="51090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Usytuowanie tablicy 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ujęcie ukazujące tablicę i jej bezpośrednie otoczenie (1-2 fot)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42616951-BA9D-F4C3-51AC-02DEAB3B3549}"/>
              </a:ext>
            </a:extLst>
          </p:cNvPr>
          <p:cNvSpPr/>
          <p:nvPr/>
        </p:nvSpPr>
        <p:spPr>
          <a:xfrm>
            <a:off x="6740343" y="1687139"/>
            <a:ext cx="410818" cy="357809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55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41220"/>
            <a:ext cx="887952" cy="5515130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Lokalne zaangażowanie 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2" y="168537"/>
            <a:ext cx="853338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02" y="179464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1334378" y="1492880"/>
            <a:ext cx="4973657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alt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Istotne fakty / kalendarium</a:t>
            </a:r>
          </a:p>
          <a:p>
            <a:r>
              <a:rPr lang="pl-PL" alt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społeczników, stowarzyszeń, jednostek samorządu terytorialnego, instytucji kultury, podmiotów gospodarczych </a:t>
            </a:r>
            <a:endParaRPr lang="pl-PL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45040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6592660" y="920386"/>
            <a:ext cx="5307897" cy="54168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(1- 4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9C9A1DD3-3199-48EB-84F9-C91AAFAF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14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814E7EF0-9CE5-4CCC-ACF4-3693889C668B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17459449-34DB-4842-9FCB-69F921EF0134}"/>
              </a:ext>
            </a:extLst>
          </p:cNvPr>
          <p:cNvSpPr txBox="1"/>
          <p:nvPr/>
        </p:nvSpPr>
        <p:spPr>
          <a:xfrm>
            <a:off x="1285462" y="816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środowiska lokalnego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rzecz utworzenia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udostepnienia miejsca</a:t>
            </a:r>
            <a:endParaRPr lang="pl-PL" sz="2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33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596325" y="315673"/>
            <a:ext cx="8219214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90" y="136525"/>
            <a:ext cx="878988" cy="83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984" y="197484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620110" y="1116628"/>
            <a:ext cx="11287369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Lokalizacja</a:t>
            </a:r>
            <a:endParaRPr lang="pl-PL" dirty="0"/>
          </a:p>
          <a:p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mapie Polski lokalizację miejsca zaznacz </a:t>
            </a:r>
          </a:p>
          <a:p>
            <a:endParaRPr lang="pl-PL" sz="18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Wstaw </a:t>
            </a:r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fragment mapy województwa</a:t>
            </a:r>
          </a:p>
          <a:p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czytelną nazwą siedziby gminy</a:t>
            </a:r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l-PL" sz="18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oznacz            lokalizację miejsca,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l-PL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FB63DF84-E209-412D-8FCC-00D2232AB742}"/>
              </a:ext>
            </a:extLst>
          </p:cNvPr>
          <p:cNvSpPr txBox="1"/>
          <p:nvPr/>
        </p:nvSpPr>
        <p:spPr>
          <a:xfrm>
            <a:off x="738427" y="5363945"/>
            <a:ext cx="11439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Uczestnictwo w sieciach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nazwa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sieci 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		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sieć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lokalna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regionalna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krajowa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międzynarodowa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Położenie na szlakach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nazwa szlaku / trasy</a:t>
            </a:r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szlak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lokalny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regionalny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krajowy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międzynarodowy</a:t>
            </a:r>
          </a:p>
          <a:p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233714" y="653041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2" name="Symbol zastępczy numeru slajdu 11">
            <a:extLst>
              <a:ext uri="{FF2B5EF4-FFF2-40B4-BE49-F238E27FC236}">
                <a16:creationId xmlns:a16="http://schemas.microsoft.com/office/drawing/2014/main" xmlns="" id="{B63D10BC-A89D-4B54-B02A-A963846B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2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0A699CF1-E30A-41F6-BF31-3C23DA7BDC0F}"/>
              </a:ext>
            </a:extLst>
          </p:cNvPr>
          <p:cNvSpPr txBox="1"/>
          <p:nvPr/>
        </p:nvSpPr>
        <p:spPr>
          <a:xfrm>
            <a:off x="620111" y="264719"/>
            <a:ext cx="84502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912E5902-5B9E-B2D4-5225-B2D4D683EEEF}"/>
              </a:ext>
            </a:extLst>
          </p:cNvPr>
          <p:cNvSpPr txBox="1"/>
          <p:nvPr/>
        </p:nvSpPr>
        <p:spPr>
          <a:xfrm>
            <a:off x="738427" y="6194942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pl-P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 zakresu turystyki  </a:t>
            </a:r>
          </a:p>
        </p:txBody>
      </p:sp>
      <p:pic>
        <p:nvPicPr>
          <p:cNvPr id="1026" name="Picture 2" descr="Mapa Polski województwa z napisami | Kids and parenting ...">
            <a:extLst>
              <a:ext uri="{FF2B5EF4-FFF2-40B4-BE49-F238E27FC236}">
                <a16:creationId xmlns:a16="http://schemas.microsoft.com/office/drawing/2014/main" xmlns="" id="{8758A8BF-9751-39EB-9F21-F519D2663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964" y="1226648"/>
            <a:ext cx="4319928" cy="402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chemat blokowy: łącznik 1">
            <a:extLst>
              <a:ext uri="{FF2B5EF4-FFF2-40B4-BE49-F238E27FC236}">
                <a16:creationId xmlns:a16="http://schemas.microsoft.com/office/drawing/2014/main" xmlns="" id="{8F72B24C-6EED-1E68-2364-B900149F3866}"/>
              </a:ext>
            </a:extLst>
          </p:cNvPr>
          <p:cNvSpPr/>
          <p:nvPr/>
        </p:nvSpPr>
        <p:spPr>
          <a:xfrm rot="17535406">
            <a:off x="4798323" y="1491900"/>
            <a:ext cx="204885" cy="201478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chemat blokowy: łącznik 8">
            <a:extLst>
              <a:ext uri="{FF2B5EF4-FFF2-40B4-BE49-F238E27FC236}">
                <a16:creationId xmlns:a16="http://schemas.microsoft.com/office/drawing/2014/main" xmlns="" id="{F6E6620D-F195-6C5C-9E2D-1FA6C86375CD}"/>
              </a:ext>
            </a:extLst>
          </p:cNvPr>
          <p:cNvSpPr/>
          <p:nvPr/>
        </p:nvSpPr>
        <p:spPr>
          <a:xfrm rot="17535406">
            <a:off x="1548425" y="2873616"/>
            <a:ext cx="204885" cy="201478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27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177" y="1007166"/>
            <a:ext cx="863052" cy="5321023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</a:rPr>
              <a:t>1. Wartości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424772" y="156609"/>
            <a:ext cx="8618129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740" y="2"/>
            <a:ext cx="768258" cy="73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935" y="148440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1424773" y="835233"/>
            <a:ext cx="10370220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ma 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wartość </a:t>
            </a:r>
            <a:r>
              <a:rPr lang="pl-PL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pl-PL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4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wybierz kategorię wiodącą (obowiązkowo) oraz maks. dwie uzupełniające  (nieobowiązkowo) </a:t>
            </a:r>
            <a:endParaRPr lang="pl-PL" sz="1600" b="1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1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Dziedzictwo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kulturowe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przemysłowe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przyrodnicze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krajobrazowe</a:t>
            </a:r>
          </a:p>
          <a:p>
            <a:pPr algn="just"/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2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Upamiętnienie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ważnych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postaci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wydarzeń  (historia, kultura, przemiany społ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–polityczne)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3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zjawisk,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przemian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dawnych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 współczesnych zachodzących na obszarach wiejskich</a:t>
            </a:r>
          </a:p>
          <a:p>
            <a:pPr algn="just"/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</a:t>
            </a:r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 edukacji / nabywania umiejętności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specyfikę wsi.</a:t>
            </a:r>
          </a:p>
          <a:p>
            <a:pPr algn="just"/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5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Zachowanie specyfiki, podtrzymywanie tradycji wsi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(produkty, usługi, organizacja wydarzeń)</a:t>
            </a:r>
          </a:p>
          <a:p>
            <a:pPr algn="just"/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6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Rozwiązanie wzorcowe, </a:t>
            </a: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innowacyjne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rozwoju obszarów wiejskich.</a:t>
            </a:r>
          </a:p>
          <a:p>
            <a:pPr algn="just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wiodąca: …………….  Kategoria uzupełniająca ……………………………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69502477-FAB7-4297-92F1-DCB2BC98C754}"/>
              </a:ext>
            </a:extLst>
          </p:cNvPr>
          <p:cNvSpPr txBox="1"/>
          <p:nvPr/>
        </p:nvSpPr>
        <p:spPr>
          <a:xfrm>
            <a:off x="1437649" y="3084830"/>
            <a:ext cx="10370221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ajważniejsze wartości miejsca</a:t>
            </a: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opis m. in. uzasadnia wybór kategorii </a:t>
            </a: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B4F94F1-9EF9-43F1-B727-A1825C9C4A17}"/>
              </a:ext>
            </a:extLst>
          </p:cNvPr>
          <p:cNvSpPr txBox="1"/>
          <p:nvPr/>
        </p:nvSpPr>
        <p:spPr>
          <a:xfrm>
            <a:off x="1424772" y="5386720"/>
            <a:ext cx="4862746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Pierwotna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oprzednia  funkcja</a:t>
            </a:r>
            <a:r>
              <a:rPr lang="pl-PL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miejsca:</a:t>
            </a: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91DABEDE-AC21-4995-9828-04505D1E1079}"/>
              </a:ext>
            </a:extLst>
          </p:cNvPr>
          <p:cNvSpPr txBox="1"/>
          <p:nvPr/>
        </p:nvSpPr>
        <p:spPr>
          <a:xfrm>
            <a:off x="6458110" y="5386720"/>
            <a:ext cx="5336883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becna funkcja</a:t>
            </a: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miejsca:</a:t>
            </a: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ymbol zastępczy numeru slajdu 13">
            <a:extLst>
              <a:ext uri="{FF2B5EF4-FFF2-40B4-BE49-F238E27FC236}">
                <a16:creationId xmlns:a16="http://schemas.microsoft.com/office/drawing/2014/main" xmlns="" id="{B152D0E2-4D06-41DD-8E29-33154CBA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3</a:t>
            </a:fld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C9DEC99F-CD96-4838-A219-438554FEFF7D}"/>
              </a:ext>
            </a:extLst>
          </p:cNvPr>
          <p:cNvSpPr txBox="1"/>
          <p:nvPr/>
        </p:nvSpPr>
        <p:spPr>
          <a:xfrm>
            <a:off x="276206" y="148440"/>
            <a:ext cx="9905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83F27AB9-AE2A-C9E4-1056-0C93B8246C19}"/>
              </a:ext>
            </a:extLst>
          </p:cNvPr>
          <p:cNvSpPr txBox="1"/>
          <p:nvPr/>
        </p:nvSpPr>
        <p:spPr>
          <a:xfrm>
            <a:off x="1437649" y="4838232"/>
            <a:ext cx="1037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podlega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podlega  ochronie konserwatorskiej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miejsca: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(jeżeli nadany)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51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176" y="961057"/>
            <a:ext cx="1027285" cy="5416756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</a:rPr>
              <a:t>1. Wartości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461479" y="139720"/>
            <a:ext cx="8744654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2884" y="2"/>
            <a:ext cx="787309" cy="75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217" y="124148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B4F94F1-9EF9-43F1-B727-A1825C9C4A17}"/>
              </a:ext>
            </a:extLst>
          </p:cNvPr>
          <p:cNvSpPr txBox="1"/>
          <p:nvPr/>
        </p:nvSpPr>
        <p:spPr>
          <a:xfrm>
            <a:off x="1461479" y="961057"/>
            <a:ext cx="10333515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najważniejszych wartości miejsca </a:t>
            </a:r>
            <a:r>
              <a:rPr lang="pl-PL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zdjęcia charakteryzujące miejsce, w tym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ujęcia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panoramiczne (2-4 fot.)</a:t>
            </a: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xmlns="" id="{CA736F5D-9263-4F2B-8537-B758B06E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4</a:t>
            </a:fld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12BD9E9B-9F56-44E1-A885-2888534F383B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6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1007165"/>
            <a:ext cx="926700" cy="5310423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Walory poznawcze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26235" cy="78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02" y="135635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1370031" y="812899"/>
            <a:ext cx="10664652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Kluczowy komunikat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hasło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slogan: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krótkie sformułowanie (istota tego co miejsce oferuje)		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rzesłanie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opowieść Miejsca: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syntetyczny zapis (istotne aspekty / wątki </a:t>
            </a: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4" name="Symbol zastępczy numeru slajdu 13">
            <a:extLst>
              <a:ext uri="{FF2B5EF4-FFF2-40B4-BE49-F238E27FC236}">
                <a16:creationId xmlns:a16="http://schemas.microsoft.com/office/drawing/2014/main" xmlns="" id="{A7B64BCD-5513-48FF-94E8-8304B166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5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9EEAE819-08E6-483F-9258-E3D479B2C4CC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29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1007165"/>
            <a:ext cx="829786" cy="5278384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773" y="0"/>
            <a:ext cx="756226" cy="72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402" y="131551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B4CF6F91-96FF-4566-88FF-47355CD1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6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4C7AE73D-63DB-4862-9D2F-2F0D5C7E0B6D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2D34EDDB-BE81-4B68-A0AD-60E9ED4A1EC0}"/>
              </a:ext>
            </a:extLst>
          </p:cNvPr>
          <p:cNvSpPr txBox="1"/>
          <p:nvPr/>
        </p:nvSpPr>
        <p:spPr>
          <a:xfrm>
            <a:off x="1370031" y="877764"/>
            <a:ext cx="650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Miejsce oferuje: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pozostaw właściwe i opisz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D774B391-3072-4730-988B-52DCBA784876}"/>
              </a:ext>
            </a:extLst>
          </p:cNvPr>
          <p:cNvSpPr txBox="1"/>
          <p:nvPr/>
        </p:nvSpPr>
        <p:spPr>
          <a:xfrm>
            <a:off x="1426288" y="1439092"/>
            <a:ext cx="975269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poszerzanie wiedzy o ziemi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krainie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regionie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wpisz nazwę)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poszerzanie ogólnej wiedzy o obszarach wiejskich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(syntetyczny opis)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nabywanie umiejętności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(syntetyczny opis)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doświadczanie walorów wsi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(syntetyczny opis)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----------------------------------------------------------------------------------------------------------------------------------------------------------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5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1020417"/>
            <a:ext cx="829786" cy="5265132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773" y="0"/>
            <a:ext cx="756226" cy="72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402" y="131551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5FBA6DC-00E4-4759-B1AC-C07597DB1686}"/>
              </a:ext>
            </a:extLst>
          </p:cNvPr>
          <p:cNvSpPr txBox="1"/>
          <p:nvPr/>
        </p:nvSpPr>
        <p:spPr>
          <a:xfrm>
            <a:off x="7590172" y="877764"/>
            <a:ext cx="4204822" cy="53245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Otwarte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dostępne: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dni tygodnia, godziny, pory roku 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płaty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 </a:t>
            </a:r>
            <a:r>
              <a:rPr lang="pl-PL" sz="18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ontakt konieczny</a:t>
            </a:r>
            <a:endParaRPr lang="pl-PL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Dane kontaktowe</a:t>
            </a:r>
            <a:endParaRPr lang="pl-PL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ostępne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 dostępne zwiedzanie z przewodnikiem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1370031" y="879447"/>
            <a:ext cx="6085862" cy="53245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wiodąca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usługa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wiodąca atrakcja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wiodący produkt</a:t>
            </a: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Wyszczególnienie, krótki opis</a:t>
            </a: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dodatkowe usługi</a:t>
            </a:r>
            <a:r>
              <a:rPr lang="pl-PL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atrakcje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produkty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Wyszczególnienie, krótki opis</a:t>
            </a: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B4CF6F91-96FF-4566-88FF-47355CD1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7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4C7AE73D-63DB-4862-9D2F-2F0D5C7E0B6D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1025986"/>
            <a:ext cx="829786" cy="5330363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ferta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1E54D5F-247C-4F23-BB21-6F6B059D205F}"/>
              </a:ext>
            </a:extLst>
          </p:cNvPr>
          <p:cNvSpPr txBox="1"/>
          <p:nvPr/>
        </p:nvSpPr>
        <p:spPr>
          <a:xfrm>
            <a:off x="1383284" y="932656"/>
            <a:ext cx="10537449" cy="54168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lustracja zakresu  oferty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(2-6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B4CF6F91-96FF-4566-88FF-47355CD1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8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4C7AE73D-63DB-4862-9D2F-2F0D5C7E0B6D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6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557" y="1008993"/>
            <a:ext cx="942553" cy="5401810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</a:t>
            </a:r>
            <a:endParaRPr lang="pl-PL" sz="2800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14C0C7E8-212B-47FD-AE79-E528CF826816}"/>
              </a:ext>
            </a:extLst>
          </p:cNvPr>
          <p:cNvSpPr txBox="1"/>
          <p:nvPr/>
        </p:nvSpPr>
        <p:spPr>
          <a:xfrm>
            <a:off x="1461479" y="139720"/>
            <a:ext cx="8162968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xmlns="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527" y="11057"/>
            <a:ext cx="885968" cy="84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Miejsca Ciekawego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B4F94F1-9EF9-43F1-B727-A1825C9C4A17}"/>
              </a:ext>
            </a:extLst>
          </p:cNvPr>
          <p:cNvSpPr txBox="1"/>
          <p:nvPr/>
        </p:nvSpPr>
        <p:spPr>
          <a:xfrm>
            <a:off x="4968725" y="819224"/>
            <a:ext cx="6938755" cy="55707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1-4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fot.)</a:t>
            </a: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xmlns="" id="{7E0EC2CF-A865-4072-A97B-40A55D11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9</a:t>
            </a:fld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4115827C-061F-4688-9CEC-10D6E071E655}"/>
              </a:ext>
            </a:extLst>
          </p:cNvPr>
          <p:cNvSpPr txBox="1"/>
          <p:nvPr/>
        </p:nvSpPr>
        <p:spPr>
          <a:xfrm>
            <a:off x="276206" y="139520"/>
            <a:ext cx="10092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  <a:p>
            <a:endParaRPr lang="pl-PL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A8AD97DE-7E2A-44F3-A11E-2E8197D83667}"/>
              </a:ext>
            </a:extLst>
          </p:cNvPr>
          <p:cNvSpPr txBox="1"/>
          <p:nvPr/>
        </p:nvSpPr>
        <p:spPr>
          <a:xfrm>
            <a:off x="1461478" y="1565258"/>
            <a:ext cx="3331231" cy="3447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wyszczególnienie</a:t>
            </a: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235F098-664C-460A-AD88-A8A7FA0083B0}"/>
              </a:ext>
            </a:extLst>
          </p:cNvPr>
          <p:cNvSpPr txBox="1"/>
          <p:nvPr/>
        </p:nvSpPr>
        <p:spPr>
          <a:xfrm>
            <a:off x="1461478" y="5143667"/>
            <a:ext cx="333123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pobrania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zakupu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lokalizacja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punktu udostępnienia / sprzedaży  </a:t>
            </a: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2F3BCB71-19A3-4CF3-8CA6-A0868A7ABB50}"/>
              </a:ext>
            </a:extLst>
          </p:cNvPr>
          <p:cNvSpPr txBox="1"/>
          <p:nvPr/>
        </p:nvSpPr>
        <p:spPr>
          <a:xfrm>
            <a:off x="1355801" y="773333"/>
            <a:ext cx="36338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Materiały informacyjne, publikacje, pamiątki </a:t>
            </a:r>
            <a:endParaRPr lang="pl-PL" sz="2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04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7067</TotalTime>
  <Words>785</Words>
  <Application>Microsoft Office PowerPoint</Application>
  <PresentationFormat>Niestandardowy</PresentationFormat>
  <Paragraphs>456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Ryszard Wilczyński</dc:creator>
  <cp:lastModifiedBy>Legion</cp:lastModifiedBy>
  <cp:revision>110</cp:revision>
  <cp:lastPrinted>2023-01-16T10:05:08Z</cp:lastPrinted>
  <dcterms:created xsi:type="dcterms:W3CDTF">2020-12-15T08:42:39Z</dcterms:created>
  <dcterms:modified xsi:type="dcterms:W3CDTF">2023-02-15T09:49:20Z</dcterms:modified>
</cp:coreProperties>
</file>